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6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19D-BED3-4526-A1BA-A23CCB919EA2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C591-B8E1-4B2F-AD61-25D00C8024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19D-BED3-4526-A1BA-A23CCB919EA2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C591-B8E1-4B2F-AD61-25D00C8024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19D-BED3-4526-A1BA-A23CCB919EA2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C591-B8E1-4B2F-AD61-25D00C8024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_shape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1"/>
            <a:endParaRPr sz="1200">
              <a:solidFill>
                <a:schemeClr val="tx2"/>
              </a:solidFill>
            </a:endParaRPr>
          </a:p>
        </p:txBody>
      </p:sp>
      <p:sp>
        <p:nvSpPr>
          <p:cNvPr id="4" name="layout1_shape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 latinLnBrk="1"/>
            <a:fld id="{4BEDD84E-25D4-4983-8AA1-2863C96F08D9}" type="slidenum">
              <a:rPr lang="ko-KR" sz="1200">
                <a:solidFill>
                  <a:schemeClr val="tx2"/>
                </a:solidFill>
              </a:rPr>
              <a:pPr algn="r" latinLnBrk="1"/>
              <a:t>‹#›</a:t>
            </a:fld>
            <a:endParaRPr sz="1200">
              <a:solidFill>
                <a:schemeClr val="tx2"/>
              </a:solidFill>
            </a:endParaRPr>
          </a:p>
        </p:txBody>
      </p:sp>
      <p:sp>
        <p:nvSpPr>
          <p:cNvPr id="5" name="layout1_shape3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19D-BED3-4526-A1BA-A23CCB919EA2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C591-B8E1-4B2F-AD61-25D00C8024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19D-BED3-4526-A1BA-A23CCB919EA2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C591-B8E1-4B2F-AD61-25D00C8024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19D-BED3-4526-A1BA-A23CCB919EA2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C591-B8E1-4B2F-AD61-25D00C8024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19D-BED3-4526-A1BA-A23CCB919EA2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C591-B8E1-4B2F-AD61-25D00C8024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19D-BED3-4526-A1BA-A23CCB919EA2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C591-B8E1-4B2F-AD61-25D00C8024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19D-BED3-4526-A1BA-A23CCB919EA2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C591-B8E1-4B2F-AD61-25D00C8024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19D-BED3-4526-A1BA-A23CCB919EA2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C591-B8E1-4B2F-AD61-25D00C8024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19D-BED3-4526-A1BA-A23CCB919EA2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C591-B8E1-4B2F-AD61-25D00C8024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5019D-BED3-4526-A1BA-A23CCB919EA2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BC591-B8E1-4B2F-AD61-25D00C8024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3365784"/>
            <a:ext cx="9144000" cy="350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slide8_shape2"/>
          <p:cNvCxnSpPr/>
          <p:nvPr/>
        </p:nvCxnSpPr>
        <p:spPr>
          <a:xfrm>
            <a:off x="285720" y="857232"/>
            <a:ext cx="8640960" cy="0"/>
          </a:xfrm>
          <a:prstGeom prst="line">
            <a:avLst/>
          </a:prstGeom>
          <a:ln w="3175" cap="flat">
            <a:solidFill>
              <a:srgbClr val="68727E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6_shape8"/>
          <p:cNvSpPr/>
          <p:nvPr/>
        </p:nvSpPr>
        <p:spPr>
          <a:xfrm>
            <a:off x="3779912" y="6237312"/>
            <a:ext cx="1502774" cy="22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800" b="1" kern="1200" dirty="0" smtClean="0">
                <a:solidFill>
                  <a:schemeClr val="bg1"/>
                </a:solidFill>
                <a:latin typeface="나눔고딕"/>
                <a:ea typeface="나눔고딕"/>
                <a:cs typeface="+mn-cs"/>
              </a:rPr>
              <a:t>소모임 공간</a:t>
            </a:r>
            <a:endParaRPr sz="800" b="1" kern="1200" dirty="0">
              <a:solidFill>
                <a:schemeClr val="bg1"/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slide7_shape16"/>
          <p:cNvSpPr/>
          <p:nvPr/>
        </p:nvSpPr>
        <p:spPr>
          <a:xfrm>
            <a:off x="4143372" y="92643"/>
            <a:ext cx="48568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latinLnBrk="1">
              <a:lnSpc>
                <a:spcPct val="150000"/>
              </a:lnSpc>
            </a:pPr>
            <a:r>
              <a:rPr lang="en-US" sz="1500" b="1" dirty="0" smtClean="0">
                <a:latin typeface="나눔고딕"/>
                <a:ea typeface="나눔고딕"/>
              </a:rPr>
              <a:t>2015</a:t>
            </a:r>
            <a:r>
              <a:rPr lang="ko-KR" altLang="en-US" sz="1500" b="1" dirty="0" smtClean="0">
                <a:latin typeface="나눔고딕"/>
                <a:ea typeface="나눔고딕"/>
              </a:rPr>
              <a:t>년 여성공익단체 역량강화지원사업</a:t>
            </a:r>
            <a:endParaRPr lang="en-US" altLang="ko-KR" sz="1500" b="1" dirty="0" smtClean="0">
              <a:latin typeface="나눔고딕"/>
              <a:ea typeface="나눔고딕"/>
            </a:endParaRPr>
          </a:p>
          <a:p>
            <a:pPr marL="0" algn="r" latinLnBrk="1">
              <a:lnSpc>
                <a:spcPct val="150000"/>
              </a:lnSpc>
            </a:pP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짧은 여행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, 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긴 호흡 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– 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기획사업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(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여성활동가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)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분야</a:t>
            </a:r>
            <a:endParaRPr sz="1500" b="1" kern="1200" dirty="0">
              <a:latin typeface="나눔고딕"/>
              <a:ea typeface="나눔고딕"/>
              <a:cs typeface="+mn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1142984"/>
            <a:ext cx="8643998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4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키스키스" pitchFamily="18" charset="-127"/>
                <a:ea typeface="365키스키스" pitchFamily="18" charset="-127"/>
              </a:rPr>
              <a:t>중국 어디까지 가봤니</a:t>
            </a:r>
            <a:r>
              <a:rPr lang="en-US" altLang="ko-KR" sz="4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키스키스" pitchFamily="18" charset="-127"/>
                <a:ea typeface="365키스키스" pitchFamily="18" charset="-127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ko-KR" altLang="en-US" sz="3000" b="1" dirty="0" smtClean="0">
                <a:solidFill>
                  <a:schemeClr val="accent6">
                    <a:lumMod val="75000"/>
                  </a:schemeClr>
                </a:solidFill>
                <a:latin typeface="365키스키스" pitchFamily="18" charset="-127"/>
                <a:ea typeface="365키스키스" pitchFamily="18" charset="-127"/>
              </a:rPr>
              <a:t>하늘과 산이 마주하는 그 곳</a:t>
            </a:r>
            <a:r>
              <a:rPr lang="en-US" altLang="ko-KR" sz="3000" b="1" dirty="0" smtClean="0">
                <a:solidFill>
                  <a:schemeClr val="accent6">
                    <a:lumMod val="75000"/>
                  </a:schemeClr>
                </a:solidFill>
                <a:latin typeface="365키스키스" pitchFamily="18" charset="-127"/>
                <a:ea typeface="365키스키스" pitchFamily="18" charset="-127"/>
              </a:rPr>
              <a:t>, </a:t>
            </a:r>
            <a:r>
              <a:rPr lang="ko-KR" altLang="en-US" sz="3000" b="1" dirty="0" smtClean="0">
                <a:solidFill>
                  <a:schemeClr val="accent6">
                    <a:lumMod val="75000"/>
                  </a:schemeClr>
                </a:solidFill>
                <a:latin typeface="365키스키스" pitchFamily="18" charset="-127"/>
                <a:ea typeface="365키스키스" pitchFamily="18" charset="-127"/>
              </a:rPr>
              <a:t>중국 </a:t>
            </a:r>
            <a:r>
              <a:rPr lang="ko-KR" alt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365키스키스" pitchFamily="18" charset="-127"/>
                <a:ea typeface="365키스키스" pitchFamily="18" charset="-127"/>
              </a:rPr>
              <a:t>호도협으로</a:t>
            </a:r>
            <a:r>
              <a:rPr lang="ko-KR" altLang="en-US" sz="3000" b="1" dirty="0" smtClean="0">
                <a:solidFill>
                  <a:schemeClr val="accent6">
                    <a:lumMod val="75000"/>
                  </a:schemeClr>
                </a:solidFill>
                <a:latin typeface="365키스키스" pitchFamily="18" charset="-127"/>
                <a:ea typeface="365키스키스" pitchFamily="18" charset="-127"/>
              </a:rPr>
              <a:t> 떠나자</a:t>
            </a:r>
            <a:r>
              <a:rPr lang="en-US" altLang="ko-KR" sz="3000" b="1" dirty="0" smtClean="0">
                <a:solidFill>
                  <a:schemeClr val="accent6">
                    <a:lumMod val="75000"/>
                  </a:schemeClr>
                </a:solidFill>
                <a:latin typeface="365키스키스" pitchFamily="18" charset="-127"/>
                <a:ea typeface="365키스키스" pitchFamily="18" charset="-127"/>
              </a:rPr>
              <a:t>!</a:t>
            </a:r>
          </a:p>
          <a:p>
            <a:pPr>
              <a:lnSpc>
                <a:spcPct val="150000"/>
              </a:lnSpc>
            </a:pPr>
            <a:endParaRPr lang="en-US" altLang="ko-KR" sz="1600" dirty="0" smtClean="0">
              <a:solidFill>
                <a:srgbClr val="00B05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solidFill>
                <a:srgbClr val="00B05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○ </a:t>
            </a:r>
            <a:r>
              <a:rPr lang="ko-KR" altLang="en-US" sz="1600" dirty="0" err="1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호도협트레킹</a:t>
            </a:r>
            <a:r>
              <a:rPr lang="en-US" altLang="ko-KR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호도협트레킹은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옥룡설산과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합파설산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사이의 협곡을 걷는 구간입니다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첫날에는 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28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밴드라는 오르막이 있으며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둘째 날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중도협을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내려갔다 올라오는 코스에 오르막이 있습니다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이틀 간의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트레킹의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구간은 총 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16km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정도입니다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하루에 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8km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정도 예상하시면 되겠습니다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여행 목적지인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여강의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해발 고도는 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2400m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그리고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트레킹을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하는 호도협의 해발고도는 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2700~2800m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백두산의 해발고도가 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2750m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이니 고지대라는 것을 알 수 있습니다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고지대이니만큼 우리나라에서 걷는 것보다는 조금 숨이 차실 수 있습니다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자신의 페이스에 맞게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트레킹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속도를 조절하면 됩니다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600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3365784"/>
            <a:ext cx="9144000" cy="350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" name="slide8_shape2"/>
          <p:cNvCxnSpPr/>
          <p:nvPr/>
        </p:nvCxnSpPr>
        <p:spPr>
          <a:xfrm>
            <a:off x="285720" y="857232"/>
            <a:ext cx="8640960" cy="0"/>
          </a:xfrm>
          <a:prstGeom prst="line">
            <a:avLst/>
          </a:prstGeom>
          <a:ln w="3175" cap="flat">
            <a:solidFill>
              <a:srgbClr val="68727E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6_shape8"/>
          <p:cNvSpPr/>
          <p:nvPr/>
        </p:nvSpPr>
        <p:spPr>
          <a:xfrm>
            <a:off x="3779912" y="6237312"/>
            <a:ext cx="1502774" cy="22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800" b="1" kern="1200" dirty="0" smtClean="0">
                <a:solidFill>
                  <a:schemeClr val="bg1"/>
                </a:solidFill>
                <a:latin typeface="나눔고딕"/>
                <a:ea typeface="나눔고딕"/>
                <a:cs typeface="+mn-cs"/>
              </a:rPr>
              <a:t>소모임 공간</a:t>
            </a:r>
            <a:endParaRPr sz="800" b="1" kern="1200" dirty="0">
              <a:solidFill>
                <a:schemeClr val="bg1"/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_x101043824" descr="EMB00001370054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4320000" cy="2520000"/>
          </a:xfrm>
          <a:prstGeom prst="rect">
            <a:avLst/>
          </a:prstGeom>
          <a:noFill/>
        </p:spPr>
      </p:pic>
      <p:pic>
        <p:nvPicPr>
          <p:cNvPr id="10" name="_x101323712" descr="EMB00001370054f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71942"/>
            <a:ext cx="4320000" cy="252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43504" y="2643182"/>
            <a:ext cx="3228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/>
              <a:t>나시객잔</a:t>
            </a:r>
            <a:r>
              <a:rPr lang="en-US" altLang="ko-KR" b="1" dirty="0" smtClean="0"/>
              <a:t>-</a:t>
            </a:r>
            <a:r>
              <a:rPr lang="ko-KR" altLang="en-US" b="1" dirty="0" err="1" smtClean="0"/>
              <a:t>차마객잔</a:t>
            </a:r>
            <a:r>
              <a:rPr lang="en-US" altLang="ko-KR" b="1" dirty="0" smtClean="0"/>
              <a:t>-</a:t>
            </a:r>
            <a:r>
              <a:rPr lang="ko-KR" altLang="en-US" b="1" dirty="0" err="1" smtClean="0"/>
              <a:t>중도객잔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r>
              <a:rPr lang="ko-KR" altLang="en-US" b="1" dirty="0" err="1" smtClean="0"/>
              <a:t>트레킹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코스에서 바라본 </a:t>
            </a:r>
            <a:endParaRPr lang="en-US" altLang="ko-KR" b="1" dirty="0" smtClean="0"/>
          </a:p>
          <a:p>
            <a:r>
              <a:rPr lang="ko-KR" altLang="en-US" b="1" dirty="0" err="1" smtClean="0"/>
              <a:t>옥룡설산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절경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4348" y="5429264"/>
            <a:ext cx="3199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/>
              <a:t>차마객잔</a:t>
            </a:r>
            <a:r>
              <a:rPr lang="en-US" altLang="ko-KR" b="1" dirty="0" smtClean="0"/>
              <a:t>-</a:t>
            </a:r>
            <a:r>
              <a:rPr lang="ko-KR" altLang="en-US" b="1" dirty="0" err="1" smtClean="0"/>
              <a:t>중도객잔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r>
              <a:rPr lang="ko-KR" altLang="en-US" b="1" dirty="0" err="1" smtClean="0"/>
              <a:t>트레킹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코스에서 바라본 설산</a:t>
            </a:r>
            <a:endParaRPr lang="ko-KR" altLang="en-US" dirty="0"/>
          </a:p>
        </p:txBody>
      </p:sp>
      <p:sp>
        <p:nvSpPr>
          <p:cNvPr id="15" name="slide7_shape16"/>
          <p:cNvSpPr/>
          <p:nvPr/>
        </p:nvSpPr>
        <p:spPr>
          <a:xfrm>
            <a:off x="4143372" y="92643"/>
            <a:ext cx="48568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latinLnBrk="1">
              <a:lnSpc>
                <a:spcPct val="150000"/>
              </a:lnSpc>
            </a:pPr>
            <a:r>
              <a:rPr lang="en-US" sz="1500" b="1" dirty="0" smtClean="0">
                <a:latin typeface="나눔고딕"/>
                <a:ea typeface="나눔고딕"/>
              </a:rPr>
              <a:t>2015</a:t>
            </a:r>
            <a:r>
              <a:rPr lang="ko-KR" altLang="en-US" sz="1500" b="1" dirty="0" smtClean="0">
                <a:latin typeface="나눔고딕"/>
                <a:ea typeface="나눔고딕"/>
              </a:rPr>
              <a:t>년 여성공익단체 역량강화지원사업</a:t>
            </a:r>
            <a:endParaRPr lang="en-US" altLang="ko-KR" sz="1500" b="1" dirty="0" smtClean="0">
              <a:latin typeface="나눔고딕"/>
              <a:ea typeface="나눔고딕"/>
            </a:endParaRPr>
          </a:p>
          <a:p>
            <a:pPr marL="0" algn="r" latinLnBrk="1">
              <a:lnSpc>
                <a:spcPct val="150000"/>
              </a:lnSpc>
            </a:pP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짧은 여행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, 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긴 호흡 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– 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기획사업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(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여성활동가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)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분야</a:t>
            </a:r>
            <a:endParaRPr sz="1500" b="1" kern="1200" dirty="0">
              <a:latin typeface="나눔고딕"/>
              <a:ea typeface="나눔고딕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3365784"/>
            <a:ext cx="9144000" cy="350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" name="slide8_shape2"/>
          <p:cNvCxnSpPr/>
          <p:nvPr/>
        </p:nvCxnSpPr>
        <p:spPr>
          <a:xfrm>
            <a:off x="285720" y="857232"/>
            <a:ext cx="8640960" cy="0"/>
          </a:xfrm>
          <a:prstGeom prst="line">
            <a:avLst/>
          </a:prstGeom>
          <a:ln w="3175" cap="flat">
            <a:solidFill>
              <a:srgbClr val="68727E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6_shape8"/>
          <p:cNvSpPr/>
          <p:nvPr/>
        </p:nvSpPr>
        <p:spPr>
          <a:xfrm>
            <a:off x="3779912" y="6237312"/>
            <a:ext cx="1502774" cy="22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800" b="1" kern="1200" dirty="0" smtClean="0">
                <a:solidFill>
                  <a:schemeClr val="bg1"/>
                </a:solidFill>
                <a:latin typeface="나눔고딕"/>
                <a:ea typeface="나눔고딕"/>
                <a:cs typeface="+mn-cs"/>
              </a:rPr>
              <a:t>소모임 공간</a:t>
            </a:r>
            <a:endParaRPr sz="800" b="1" kern="1200" dirty="0">
              <a:solidFill>
                <a:schemeClr val="bg1"/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slide7_shape16"/>
          <p:cNvSpPr/>
          <p:nvPr/>
        </p:nvSpPr>
        <p:spPr>
          <a:xfrm>
            <a:off x="4143372" y="92643"/>
            <a:ext cx="48568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latinLnBrk="1">
              <a:lnSpc>
                <a:spcPct val="150000"/>
              </a:lnSpc>
            </a:pPr>
            <a:r>
              <a:rPr lang="en-US" sz="1500" b="1" dirty="0" smtClean="0">
                <a:latin typeface="나눔고딕"/>
                <a:ea typeface="나눔고딕"/>
              </a:rPr>
              <a:t>2015</a:t>
            </a:r>
            <a:r>
              <a:rPr lang="ko-KR" altLang="en-US" sz="1500" b="1" dirty="0" smtClean="0">
                <a:latin typeface="나눔고딕"/>
                <a:ea typeface="나눔고딕"/>
              </a:rPr>
              <a:t>년 여성공익단체 역량강화지원사업</a:t>
            </a:r>
            <a:endParaRPr lang="en-US" altLang="ko-KR" sz="1500" b="1" dirty="0" smtClean="0">
              <a:latin typeface="나눔고딕"/>
              <a:ea typeface="나눔고딕"/>
            </a:endParaRPr>
          </a:p>
          <a:p>
            <a:pPr marL="0" algn="r" latinLnBrk="1">
              <a:lnSpc>
                <a:spcPct val="150000"/>
              </a:lnSpc>
            </a:pP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짧은 여행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, 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긴 호흡 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– 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기획사업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(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여성활동가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)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분야</a:t>
            </a:r>
            <a:endParaRPr sz="1500" b="1" kern="1200" dirty="0">
              <a:latin typeface="나눔고딕"/>
              <a:ea typeface="나눔고딕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42984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▶ </a:t>
            </a:r>
            <a:r>
              <a:rPr lang="en-US" altLang="ko-KR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일차</a:t>
            </a:r>
            <a:r>
              <a:rPr lang="en-US" altLang="ko-KR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dirty="0" err="1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나시객잔</a:t>
            </a:r>
            <a:r>
              <a:rPr lang="en-US" altLang="ko-KR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600" dirty="0" err="1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차마객잔</a:t>
            </a:r>
            <a:r>
              <a:rPr lang="en-US" altLang="ko-KR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600" dirty="0" err="1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중도객잔</a:t>
            </a:r>
            <a:r>
              <a:rPr lang="ko-KR" altLang="en-US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총 </a:t>
            </a:r>
            <a:r>
              <a:rPr lang="en-US" altLang="ko-KR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1600" dirty="0" err="1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시간전후</a:t>
            </a:r>
            <a:r>
              <a:rPr lang="ko-KR" altLang="en-US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 소요</a:t>
            </a:r>
            <a:r>
              <a:rPr lang="en-US" altLang="ko-KR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나시객잔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차마객잔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약 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시간정도의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오르막길 이후 둘레길 같은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능선길</a:t>
            </a:r>
            <a:endParaRPr lang="en-US" altLang="ko-KR" sz="16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차마객잔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중도객잔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평탄한 일반 오솔길</a:t>
            </a:r>
            <a:endParaRPr lang="en-US" altLang="ko-KR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00200376" descr="EMB00001508075d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3600000" cy="2520000"/>
          </a:xfrm>
          <a:prstGeom prst="rect">
            <a:avLst/>
          </a:prstGeom>
          <a:noFill/>
        </p:spPr>
      </p:pic>
      <p:pic>
        <p:nvPicPr>
          <p:cNvPr id="1028" name="_x100200216" descr="EMB00001508075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2880000" cy="2160000"/>
          </a:xfrm>
          <a:prstGeom prst="rect">
            <a:avLst/>
          </a:prstGeom>
          <a:noFill/>
        </p:spPr>
      </p:pic>
      <p:pic>
        <p:nvPicPr>
          <p:cNvPr id="1027" name="_x100200616" descr="EMB00001508075f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571744"/>
            <a:ext cx="2880000" cy="2160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57158" y="5429264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</a:t>
            </a:r>
            <a:r>
              <a:rPr lang="ko-KR" altLang="en-US" b="1" dirty="0" smtClean="0"/>
              <a:t>일차 </a:t>
            </a:r>
            <a:r>
              <a:rPr lang="ko-KR" altLang="en-US" b="1" dirty="0" err="1" smtClean="0"/>
              <a:t>트레킹</a:t>
            </a:r>
            <a:r>
              <a:rPr lang="ko-KR" altLang="en-US" b="1" dirty="0" smtClean="0"/>
              <a:t> 코스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46951" y="528638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/>
              <a:t>중도객잔</a:t>
            </a:r>
            <a:r>
              <a:rPr lang="ko-KR" altLang="en-US" b="1" dirty="0" smtClean="0"/>
              <a:t> 전경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3365784"/>
            <a:ext cx="9144000" cy="350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" name="slide8_shape2"/>
          <p:cNvCxnSpPr/>
          <p:nvPr/>
        </p:nvCxnSpPr>
        <p:spPr>
          <a:xfrm>
            <a:off x="285720" y="857232"/>
            <a:ext cx="8640960" cy="0"/>
          </a:xfrm>
          <a:prstGeom prst="line">
            <a:avLst/>
          </a:prstGeom>
          <a:ln w="3175" cap="flat">
            <a:solidFill>
              <a:srgbClr val="68727E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6_shape8"/>
          <p:cNvSpPr/>
          <p:nvPr/>
        </p:nvSpPr>
        <p:spPr>
          <a:xfrm>
            <a:off x="3779912" y="6237312"/>
            <a:ext cx="1502774" cy="22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800" b="1" kern="1200" dirty="0" smtClean="0">
                <a:solidFill>
                  <a:schemeClr val="bg1"/>
                </a:solidFill>
                <a:latin typeface="나눔고딕"/>
                <a:ea typeface="나눔고딕"/>
                <a:cs typeface="+mn-cs"/>
              </a:rPr>
              <a:t>소모임 공간</a:t>
            </a:r>
            <a:endParaRPr sz="800" b="1" kern="1200" dirty="0">
              <a:solidFill>
                <a:schemeClr val="bg1"/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slide7_shape16"/>
          <p:cNvSpPr/>
          <p:nvPr/>
        </p:nvSpPr>
        <p:spPr>
          <a:xfrm>
            <a:off x="4143372" y="92643"/>
            <a:ext cx="48568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latinLnBrk="1">
              <a:lnSpc>
                <a:spcPct val="150000"/>
              </a:lnSpc>
            </a:pPr>
            <a:r>
              <a:rPr lang="en-US" sz="1500" b="1" dirty="0" smtClean="0">
                <a:latin typeface="나눔고딕"/>
                <a:ea typeface="나눔고딕"/>
              </a:rPr>
              <a:t>2015</a:t>
            </a:r>
            <a:r>
              <a:rPr lang="ko-KR" altLang="en-US" sz="1500" b="1" dirty="0" smtClean="0">
                <a:latin typeface="나눔고딕"/>
                <a:ea typeface="나눔고딕"/>
              </a:rPr>
              <a:t>년 여성공익단체 역량강화지원사업</a:t>
            </a:r>
            <a:endParaRPr lang="en-US" altLang="ko-KR" sz="1500" b="1" dirty="0" smtClean="0">
              <a:latin typeface="나눔고딕"/>
              <a:ea typeface="나눔고딕"/>
            </a:endParaRPr>
          </a:p>
          <a:p>
            <a:pPr marL="0" algn="r" latinLnBrk="1">
              <a:lnSpc>
                <a:spcPct val="150000"/>
              </a:lnSpc>
            </a:pP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짧은 여행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, 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긴 호흡 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– 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기획사업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(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여성활동가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)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분야</a:t>
            </a:r>
            <a:endParaRPr sz="1500" b="1" kern="1200" dirty="0">
              <a:latin typeface="나눔고딕"/>
              <a:ea typeface="나눔고딕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42984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▶ </a:t>
            </a:r>
            <a:r>
              <a:rPr lang="en-US" altLang="ko-KR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일차</a:t>
            </a:r>
            <a:r>
              <a:rPr lang="en-US" altLang="ko-KR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dirty="0" err="1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중도객잔</a:t>
            </a:r>
            <a:r>
              <a:rPr lang="en-US" altLang="ko-KR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관음폭포</a:t>
            </a:r>
            <a:r>
              <a:rPr lang="en-US" altLang="ko-KR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600" dirty="0" err="1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티나게스트하우스</a:t>
            </a:r>
            <a:r>
              <a:rPr lang="ko-KR" altLang="en-US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총 </a:t>
            </a:r>
            <a:r>
              <a:rPr lang="en-US" altLang="ko-KR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시간 </a:t>
            </a:r>
            <a:r>
              <a:rPr lang="en-US" altLang="ko-KR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분 소요</a:t>
            </a:r>
            <a:r>
              <a:rPr lang="en-US" altLang="ko-KR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일반 둘레길 형태로 오르막길이 없이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능선길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이후 약 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시간 내리막 길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트레킹</a:t>
            </a:r>
            <a:endParaRPr lang="en-US" altLang="ko-KR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643306" y="564357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관음폭포 모습</a:t>
            </a:r>
            <a:endParaRPr lang="ko-KR" altLang="en-US" b="1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99698984" descr="EMB000015080760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428868"/>
            <a:ext cx="3600000" cy="2880000"/>
          </a:xfrm>
          <a:prstGeom prst="rect">
            <a:avLst/>
          </a:prstGeom>
          <a:noFill/>
        </p:spPr>
      </p:pic>
      <p:pic>
        <p:nvPicPr>
          <p:cNvPr id="17411" name="Picture 3" descr="\\192.168.0.28\지원사업팀2\3.여성공익단체및활동가역량강화사업\2014-2015 역량강화\2015_역량강화_짧은여행,긴호흡\기타자료\기획사업_호도협 관련자료\호도협_여성재단\_MG_5419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428868"/>
            <a:ext cx="360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3365784"/>
            <a:ext cx="9144000" cy="350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" name="slide8_shape2"/>
          <p:cNvCxnSpPr/>
          <p:nvPr/>
        </p:nvCxnSpPr>
        <p:spPr>
          <a:xfrm>
            <a:off x="285720" y="857232"/>
            <a:ext cx="8640960" cy="0"/>
          </a:xfrm>
          <a:prstGeom prst="line">
            <a:avLst/>
          </a:prstGeom>
          <a:ln w="3175" cap="flat">
            <a:solidFill>
              <a:srgbClr val="68727E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6_shape8"/>
          <p:cNvSpPr/>
          <p:nvPr/>
        </p:nvSpPr>
        <p:spPr>
          <a:xfrm>
            <a:off x="3779912" y="6237312"/>
            <a:ext cx="1502774" cy="22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800" b="1" kern="1200" dirty="0" smtClean="0">
                <a:solidFill>
                  <a:schemeClr val="bg1"/>
                </a:solidFill>
                <a:latin typeface="나눔고딕"/>
                <a:ea typeface="나눔고딕"/>
                <a:cs typeface="+mn-cs"/>
              </a:rPr>
              <a:t>소모임 공간</a:t>
            </a:r>
            <a:endParaRPr sz="800" b="1" kern="1200" dirty="0">
              <a:solidFill>
                <a:schemeClr val="bg1"/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slide7_shape16"/>
          <p:cNvSpPr/>
          <p:nvPr/>
        </p:nvSpPr>
        <p:spPr>
          <a:xfrm>
            <a:off x="4143372" y="92643"/>
            <a:ext cx="48568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latinLnBrk="1">
              <a:lnSpc>
                <a:spcPct val="150000"/>
              </a:lnSpc>
            </a:pPr>
            <a:r>
              <a:rPr lang="en-US" sz="1500" b="1" dirty="0" smtClean="0">
                <a:latin typeface="나눔고딕"/>
                <a:ea typeface="나눔고딕"/>
              </a:rPr>
              <a:t>2015</a:t>
            </a:r>
            <a:r>
              <a:rPr lang="ko-KR" altLang="en-US" sz="1500" b="1" dirty="0" smtClean="0">
                <a:latin typeface="나눔고딕"/>
                <a:ea typeface="나눔고딕"/>
              </a:rPr>
              <a:t>년 여성공익단체 역량강화지원사업</a:t>
            </a:r>
            <a:endParaRPr lang="en-US" altLang="ko-KR" sz="1500" b="1" dirty="0" smtClean="0">
              <a:latin typeface="나눔고딕"/>
              <a:ea typeface="나눔고딕"/>
            </a:endParaRPr>
          </a:p>
          <a:p>
            <a:pPr marL="0" algn="r" latinLnBrk="1">
              <a:lnSpc>
                <a:spcPct val="150000"/>
              </a:lnSpc>
            </a:pP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짧은 여행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, 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긴 호흡 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– 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기획사업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(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여성활동가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)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분야</a:t>
            </a:r>
            <a:endParaRPr sz="1500" b="1" kern="1200" dirty="0">
              <a:latin typeface="나눔고딕"/>
              <a:ea typeface="나눔고딕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42984"/>
            <a:ext cx="8643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○ </a:t>
            </a:r>
            <a:r>
              <a:rPr lang="ko-KR" altLang="en-US" sz="1600" b="1" dirty="0" err="1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석두성마을</a:t>
            </a:r>
            <a:endParaRPr lang="en-US" altLang="ko-KR" sz="1600" b="1" dirty="0" smtClean="0">
              <a:solidFill>
                <a:srgbClr val="00B05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600" dirty="0" smtClean="0">
              <a:solidFill>
                <a:srgbClr val="00B05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석두성마을은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여강지역에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다수가 거주하고 있는 소수민족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나시족의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마을입니다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아래로는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금사강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양쯔강상류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),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사방으로는 그림 같은 계단식 밭에 둘러싸인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리장의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보물 같은 곳입니다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특별한 관광자원이 있는 것은 아니지만 그 공간이 주는 특별함을 느끼실 수 있습니다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석두성이 만들어진 것은 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13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세기로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운남성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전체가 원나라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몽골족에게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장악된 시기입니다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여강까지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쳐들어온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몽골군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앞에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나시족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두목 목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木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씨는 굴복했고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이에 반발한 귀족들 중 일부가 자신의 가솔을 이끌고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금사강이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흐르는 보산 골짜기로 들어온 것이 석두성 마을의 시작이었습니다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금사강이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흐르는 대협곡의 중턱에 위치한 석두성은 이름 그대로 돌출된 암반 위에 성을 건축했다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들어가는 입구와 나가는 출구밖에는 없고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자연적으로 형성된 성채에 돌을 쌓아 보충을 한 형태입니다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석두성 마을의 가장 중요한 경제는 밀과 옥수수 농사입니다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산 꼭대기부터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금사강이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흐르는 협곡까지 거의 모두 계단식 밭으로 만들어져 있습니다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석두성마을의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계단식 밭은 지난 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800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년 동안 석두성 사람들이 만들어 온 기념비적인 건축물들입니다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3365784"/>
            <a:ext cx="9144000" cy="350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" name="slide8_shape2"/>
          <p:cNvCxnSpPr/>
          <p:nvPr/>
        </p:nvCxnSpPr>
        <p:spPr>
          <a:xfrm>
            <a:off x="285720" y="857232"/>
            <a:ext cx="8640960" cy="0"/>
          </a:xfrm>
          <a:prstGeom prst="line">
            <a:avLst/>
          </a:prstGeom>
          <a:ln w="3175" cap="flat">
            <a:solidFill>
              <a:srgbClr val="68727E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6_shape8"/>
          <p:cNvSpPr/>
          <p:nvPr/>
        </p:nvSpPr>
        <p:spPr>
          <a:xfrm>
            <a:off x="3779912" y="6237312"/>
            <a:ext cx="1502774" cy="22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800" b="1" kern="1200" dirty="0" smtClean="0">
                <a:solidFill>
                  <a:schemeClr val="bg1"/>
                </a:solidFill>
                <a:latin typeface="나눔고딕"/>
                <a:ea typeface="나눔고딕"/>
                <a:cs typeface="+mn-cs"/>
              </a:rPr>
              <a:t>소모임 공간</a:t>
            </a:r>
            <a:endParaRPr sz="800" b="1" kern="1200" dirty="0">
              <a:solidFill>
                <a:schemeClr val="bg1"/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slide7_shape16"/>
          <p:cNvSpPr/>
          <p:nvPr/>
        </p:nvSpPr>
        <p:spPr>
          <a:xfrm>
            <a:off x="4143372" y="92643"/>
            <a:ext cx="48568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latinLnBrk="1">
              <a:lnSpc>
                <a:spcPct val="150000"/>
              </a:lnSpc>
            </a:pPr>
            <a:r>
              <a:rPr lang="en-US" sz="1500" b="1" dirty="0" smtClean="0">
                <a:latin typeface="나눔고딕"/>
                <a:ea typeface="나눔고딕"/>
              </a:rPr>
              <a:t>2015</a:t>
            </a:r>
            <a:r>
              <a:rPr lang="ko-KR" altLang="en-US" sz="1500" b="1" dirty="0" smtClean="0">
                <a:latin typeface="나눔고딕"/>
                <a:ea typeface="나눔고딕"/>
              </a:rPr>
              <a:t>년 여성공익단체 역량강화지원사업</a:t>
            </a:r>
            <a:endParaRPr lang="en-US" altLang="ko-KR" sz="1500" b="1" dirty="0" smtClean="0">
              <a:latin typeface="나눔고딕"/>
              <a:ea typeface="나눔고딕"/>
            </a:endParaRPr>
          </a:p>
          <a:p>
            <a:pPr marL="0" algn="r" latinLnBrk="1">
              <a:lnSpc>
                <a:spcPct val="150000"/>
              </a:lnSpc>
            </a:pP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짧은 여행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, 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긴 호흡 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– 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기획사업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(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여성활동가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)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분야</a:t>
            </a:r>
            <a:endParaRPr sz="1500" b="1" kern="1200" dirty="0">
              <a:latin typeface="나눔고딕"/>
              <a:ea typeface="나눔고딕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285852" y="5143512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/>
              <a:t>석두성마을</a:t>
            </a:r>
            <a:r>
              <a:rPr lang="ko-KR" altLang="en-US" b="1" dirty="0" smtClean="0"/>
              <a:t> 전경</a:t>
            </a:r>
            <a:endParaRPr lang="ko-KR" altLang="en-US" b="1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4" name="Picture 2" descr="\\192.168.0.28\지원사업팀2\3.여성공익단체및활동가역량강화사업\2014-2015 역량강화\2015_역량강화_짧은여행,긴호흡\기타자료\기획사업_호도협 관련자료\호도협_여성재단\_MG_5699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3600000" cy="2880000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5" name="_x99698904" descr="EMB00001508076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071546"/>
            <a:ext cx="3600000" cy="2880000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7" name="_x100200376" descr="EMB00001508076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071942"/>
            <a:ext cx="468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3356992"/>
            <a:ext cx="9144000" cy="350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" name="slide8_shape2"/>
          <p:cNvCxnSpPr/>
          <p:nvPr/>
        </p:nvCxnSpPr>
        <p:spPr>
          <a:xfrm>
            <a:off x="285720" y="857232"/>
            <a:ext cx="8640960" cy="0"/>
          </a:xfrm>
          <a:prstGeom prst="line">
            <a:avLst/>
          </a:prstGeom>
          <a:ln w="3175" cap="flat">
            <a:solidFill>
              <a:srgbClr val="68727E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6_shape8"/>
          <p:cNvSpPr/>
          <p:nvPr/>
        </p:nvSpPr>
        <p:spPr>
          <a:xfrm>
            <a:off x="3779912" y="6237312"/>
            <a:ext cx="1502774" cy="22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800" b="1" kern="1200" dirty="0" smtClean="0">
                <a:solidFill>
                  <a:schemeClr val="bg1"/>
                </a:solidFill>
                <a:latin typeface="나눔고딕"/>
                <a:ea typeface="나눔고딕"/>
                <a:cs typeface="+mn-cs"/>
              </a:rPr>
              <a:t>소모임 공간</a:t>
            </a:r>
            <a:endParaRPr sz="800" b="1" kern="1200" dirty="0">
              <a:solidFill>
                <a:schemeClr val="bg1"/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slide7_shape16"/>
          <p:cNvSpPr/>
          <p:nvPr/>
        </p:nvSpPr>
        <p:spPr>
          <a:xfrm>
            <a:off x="4143372" y="92643"/>
            <a:ext cx="48568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latinLnBrk="1">
              <a:lnSpc>
                <a:spcPct val="150000"/>
              </a:lnSpc>
            </a:pPr>
            <a:r>
              <a:rPr lang="en-US" sz="1500" b="1" dirty="0" smtClean="0">
                <a:latin typeface="나눔고딕"/>
                <a:ea typeface="나눔고딕"/>
              </a:rPr>
              <a:t>2015</a:t>
            </a:r>
            <a:r>
              <a:rPr lang="ko-KR" altLang="en-US" sz="1500" b="1" dirty="0" smtClean="0">
                <a:latin typeface="나눔고딕"/>
                <a:ea typeface="나눔고딕"/>
              </a:rPr>
              <a:t>년 여성공익단체 역량강화지원사업</a:t>
            </a:r>
            <a:endParaRPr lang="en-US" altLang="ko-KR" sz="1500" b="1" dirty="0" smtClean="0">
              <a:latin typeface="나눔고딕"/>
              <a:ea typeface="나눔고딕"/>
            </a:endParaRPr>
          </a:p>
          <a:p>
            <a:pPr marL="0" algn="r" latinLnBrk="1">
              <a:lnSpc>
                <a:spcPct val="150000"/>
              </a:lnSpc>
            </a:pP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짧은 여행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, 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긴 호흡 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– 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기획사업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(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여성활동가</a:t>
            </a:r>
            <a:r>
              <a:rPr lang="en-US" altLang="ko-KR" sz="1500" b="1" kern="1200" dirty="0" smtClean="0">
                <a:latin typeface="나눔고딕"/>
                <a:ea typeface="나눔고딕"/>
                <a:cs typeface="+mn-cs"/>
              </a:rPr>
              <a:t>)</a:t>
            </a:r>
            <a:r>
              <a:rPr lang="ko-KR" altLang="en-US" sz="1500" b="1" kern="1200" dirty="0" smtClean="0">
                <a:latin typeface="나눔고딕"/>
                <a:ea typeface="나눔고딕"/>
                <a:cs typeface="+mn-cs"/>
              </a:rPr>
              <a:t>분야</a:t>
            </a:r>
            <a:endParaRPr sz="1500" b="1" kern="1200" dirty="0">
              <a:latin typeface="나눔고딕"/>
              <a:ea typeface="나눔고딕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42984"/>
            <a:ext cx="8643998" cy="226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○ </a:t>
            </a:r>
            <a:r>
              <a:rPr lang="ko-KR" altLang="en-US" sz="1600" dirty="0" err="1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여강고성</a:t>
            </a:r>
            <a:endParaRPr lang="ko-KR" altLang="en-US" sz="1600" dirty="0" smtClean="0">
              <a:solidFill>
                <a:srgbClr val="00B05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티벳의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말과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운남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사천지방의 차가 말에 실려 모여들었습니다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차마고도의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역참기지 역할을 해온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나시족의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여강고성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!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중국 내국에서도 인기가 많은 관광지로 중국 한족의 문화가 아닌 독특한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나시족의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문화와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나시족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상형문자인 동파문자의 흔적도 찾아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볼수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있습니다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. 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1" name="_x100200376" descr="EMB00001508076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14686"/>
            <a:ext cx="3600000" cy="2880000"/>
          </a:xfrm>
          <a:prstGeom prst="rect">
            <a:avLst/>
          </a:prstGeom>
          <a:noFill/>
        </p:spPr>
      </p:pic>
      <p:pic>
        <p:nvPicPr>
          <p:cNvPr id="20483" name="Picture 3" descr="\\192.168.0.28\지원사업팀2\3.여성공익단체및활동가역량강화사업\2014-2015 역량강화\2015_역량강화_짧은여행,긴호흡\기타자료\기획사업_호도협 관련자료\호도협_여성재단\_MG_6149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14686"/>
            <a:ext cx="3600000" cy="2880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786182" y="628652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/>
              <a:t>여강고성</a:t>
            </a:r>
            <a:r>
              <a:rPr lang="ko-KR" altLang="en-US" b="1" dirty="0" smtClean="0"/>
              <a:t> 전경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497</Words>
  <Application>Microsoft Office PowerPoint</Application>
  <PresentationFormat>화면 슬라이드 쇼(4:3)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지원사업팀</dc:creator>
  <cp:lastModifiedBy>지원사업팀</cp:lastModifiedBy>
  <cp:revision>13</cp:revision>
  <dcterms:created xsi:type="dcterms:W3CDTF">2015-03-10T07:35:48Z</dcterms:created>
  <dcterms:modified xsi:type="dcterms:W3CDTF">2015-03-31T01:16:28Z</dcterms:modified>
</cp:coreProperties>
</file>